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72" r:id="rId4"/>
    <p:sldId id="273" r:id="rId5"/>
    <p:sldId id="274" r:id="rId6"/>
    <p:sldId id="275" r:id="rId7"/>
    <p:sldId id="276" r:id="rId8"/>
    <p:sldId id="277" r:id="rId9"/>
    <p:sldId id="287" r:id="rId10"/>
    <p:sldId id="278" r:id="rId11"/>
    <p:sldId id="279" r:id="rId12"/>
    <p:sldId id="285" r:id="rId13"/>
    <p:sldId id="286" r:id="rId14"/>
    <p:sldId id="289" r:id="rId15"/>
    <p:sldId id="290" r:id="rId16"/>
    <p:sldId id="296" r:id="rId17"/>
    <p:sldId id="291" r:id="rId18"/>
    <p:sldId id="292" r:id="rId19"/>
    <p:sldId id="293" r:id="rId20"/>
    <p:sldId id="261" r:id="rId21"/>
    <p:sldId id="260" r:id="rId22"/>
    <p:sldId id="259" r:id="rId23"/>
    <p:sldId id="295" r:id="rId24"/>
    <p:sldId id="258" r:id="rId25"/>
    <p:sldId id="282" r:id="rId26"/>
    <p:sldId id="281" r:id="rId27"/>
    <p:sldId id="284" r:id="rId28"/>
    <p:sldId id="29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98F2-96C5-46A2-BFB0-EDF4AD570B3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C5577-5EE6-4F23-8B36-CC62F3DCB7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8B6B0-0381-4467-B52C-9CB925BFEABA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01BDD-D2D6-4B75-AA0E-AFDCA8D544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file:///G:\08%20When%20Doves%20Cry.m4a" TargetMode="External"/><Relationship Id="rId7" Type="http://schemas.openxmlformats.org/officeDocument/2006/relationships/image" Target="../media/image3.jpeg"/><Relationship Id="rId12" Type="http://schemas.openxmlformats.org/officeDocument/2006/relationships/image" Target="../media/image8.png"/><Relationship Id="rId2" Type="http://schemas.openxmlformats.org/officeDocument/2006/relationships/audio" Target="file:///G:\03%20Lean%20On%20Me.m4a" TargetMode="External"/><Relationship Id="rId1" Type="http://schemas.openxmlformats.org/officeDocument/2006/relationships/audio" Target="file:///G:\2-05%20Man%20In%20the%20Mirror.m4a" TargetMode="External"/><Relationship Id="rId6" Type="http://schemas.openxmlformats.org/officeDocument/2006/relationships/image" Target="../media/image2.jpe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08%20When%20Doves%20Cry.m4a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03%20Lean%20On%20Me.m4a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http://www.thecheapdesignerpurses.com/blog/wp-content/uploads/2010/01/1980s-fahion-styl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-381000"/>
            <a:ext cx="2628900" cy="393382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9462" name="Picture 6" descr="http://blog.blinds-2go.co.uk/wp-content/uploads/2009/07/mc-hamm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-228600"/>
            <a:ext cx="2828925" cy="3810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9460" name="Picture 4" descr="http://content.fibers.com/blog/wp-content/uploads/2009/08/1980s-fashion.jpg"/>
          <p:cNvPicPr>
            <a:picLocks noChangeAspect="1" noChangeArrowheads="1"/>
          </p:cNvPicPr>
          <p:nvPr/>
        </p:nvPicPr>
        <p:blipFill>
          <a:blip r:embed="rId7" cstate="print"/>
          <a:srcRect l="32930"/>
          <a:stretch>
            <a:fillRect/>
          </a:stretch>
        </p:blipFill>
        <p:spPr bwMode="auto">
          <a:xfrm>
            <a:off x="5029200" y="2667000"/>
            <a:ext cx="3505200" cy="4191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9458" name="Picture 2" descr="http://s5.thisnext.com/media/largest_dimension/AFAD8D7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914400" y="1371600"/>
            <a:ext cx="3933825" cy="3933825"/>
          </a:xfrm>
          <a:prstGeom prst="rect">
            <a:avLst/>
          </a:prstGeom>
          <a:noFill/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57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rot="19878886">
            <a:off x="-303296" y="1881102"/>
            <a:ext cx="864852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0" b="1" cap="none" spc="0" dirty="0" smtClean="0">
                <a:ln w="762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Hobo Std" pitchFamily="34" charset="0"/>
              </a:rPr>
              <a:t>1980’s</a:t>
            </a:r>
            <a:endParaRPr lang="en-US" sz="20000" b="1" cap="none" spc="0" dirty="0">
              <a:ln w="7620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Hobo Std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325" y="5934670"/>
            <a:ext cx="7662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b="1" spc="300" dirty="0" smtClean="0">
                <a:ln w="28575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obo Std" pitchFamily="34" charset="0"/>
              </a:rPr>
              <a:t>By: Chelsea Johnson</a:t>
            </a:r>
            <a:endParaRPr lang="en-US" sz="5400" b="1" spc="300" dirty="0">
              <a:ln w="28575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obo Std" pitchFamily="34" charset="0"/>
            </a:endParaRPr>
          </a:p>
        </p:txBody>
      </p:sp>
      <p:pic>
        <p:nvPicPr>
          <p:cNvPr id="9" name="2-05 Man In the Mirror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03 Lean On Me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08 When Doves Cry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2-05 Man In the Mirror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3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numSld="11" showWhenStopped="0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228600"/>
            <a:ext cx="84582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28575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Hobo Std" pitchFamily="34" charset="0"/>
              </a:rPr>
              <a:t>November 8, 1988</a:t>
            </a:r>
          </a:p>
          <a:p>
            <a:pPr algn="ctr"/>
            <a:r>
              <a:rPr lang="en-US" sz="4000" b="1" dirty="0" smtClean="0">
                <a:ln w="28575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Hobo Std" pitchFamily="34" charset="0"/>
              </a:rPr>
              <a:t>Vice President George H.W. Bush is elected President of the United States</a:t>
            </a:r>
          </a:p>
        </p:txBody>
      </p:sp>
      <p:pic>
        <p:nvPicPr>
          <p:cNvPr id="11266" name="Picture 2" descr="http://www.learnnc.org/lp/media/uploads/2009/12/georgehwbu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438400"/>
            <a:ext cx="3013636" cy="4191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268" name="Picture 4" descr="http://bolivarchamber.org/Portals/0/GeorgeBushCrystalBea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81000" y="2362200"/>
            <a:ext cx="3048000" cy="4191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40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4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Hobo Std" pitchFamily="34" charset="0"/>
              </a:rPr>
              <a:t>March 24, 1989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  <a:latin typeface="Hobo Std" pitchFamily="34" charset="0"/>
              </a:rPr>
              <a:t>In the worst oil spill on American territory, the </a:t>
            </a:r>
            <a:r>
              <a:rPr lang="en-US" sz="3600" i="1" dirty="0" smtClean="0">
                <a:solidFill>
                  <a:srgbClr val="FF0000"/>
                </a:solidFill>
                <a:latin typeface="Hobo Std" pitchFamily="34" charset="0"/>
              </a:rPr>
              <a:t>Exxon Valdez</a:t>
            </a:r>
            <a:r>
              <a:rPr lang="en-US" sz="3600" dirty="0" smtClean="0">
                <a:solidFill>
                  <a:srgbClr val="FF0000"/>
                </a:solidFill>
                <a:latin typeface="Hobo Std" pitchFamily="34" charset="0"/>
              </a:rPr>
              <a:t> supertanker runs aground in southeastern Alaska. </a:t>
            </a:r>
            <a:endParaRPr lang="en-US" sz="3600" dirty="0">
              <a:solidFill>
                <a:srgbClr val="FF0000"/>
              </a:solidFill>
              <a:latin typeface="Hobo Std" pitchFamily="34" charset="0"/>
            </a:endParaRPr>
          </a:p>
        </p:txBody>
      </p:sp>
      <p:pic>
        <p:nvPicPr>
          <p:cNvPr id="10242" name="Picture 2" descr="http://themoderatevoice.com/wordpress-engine/files/caglecartoons13/77833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3581399" cy="393382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44" name="Picture 4" descr="http://www.seppo.net/cartoons/albums/cartoons/environment/energy/exxon_oil_spill_alas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667000"/>
            <a:ext cx="4533900" cy="393382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 advTm="3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4800"/>
                            </p:stCondLst>
                            <p:childTnLst>
                              <p:par>
                                <p:cTn id="1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155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155" decel="100000"/>
                                        <p:tgtEl>
                                          <p:spTgt spid="102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1155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155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8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5181600"/>
            <a:ext cx="8686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B0F0"/>
                </a:solidFill>
                <a:latin typeface="Hobo Std" pitchFamily="34" charset="0"/>
              </a:rPr>
              <a:t>November 9, 1989</a:t>
            </a:r>
          </a:p>
          <a:p>
            <a:pPr algn="ctr"/>
            <a:r>
              <a:rPr lang="en-US" sz="2800" dirty="0" smtClean="0">
                <a:solidFill>
                  <a:srgbClr val="00B0F0"/>
                </a:solidFill>
                <a:latin typeface="Hobo Std" pitchFamily="34" charset="0"/>
              </a:rPr>
              <a:t>The Berlin Wall falls, marking the symbolic end of Communist rule in Eastern Europe. </a:t>
            </a:r>
            <a:endParaRPr lang="en-US" sz="2800" dirty="0">
              <a:solidFill>
                <a:srgbClr val="00B0F0"/>
              </a:solidFill>
              <a:latin typeface="Hobo Std" pitchFamily="34" charset="0"/>
            </a:endParaRPr>
          </a:p>
        </p:txBody>
      </p:sp>
      <p:pic>
        <p:nvPicPr>
          <p:cNvPr id="43010" name="Picture 2" descr="http://seeker401.files.wordpress.com/2009/11/berlin-wall-falls.jpg?w=3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3276600" cy="436527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3012" name="Picture 4" descr="http://www.cartoonstock.com/lowres/gth0371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04799"/>
            <a:ext cx="4038600" cy="448733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08 When Doves Cry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20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9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2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 showWhenStopped="0"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76800" y="228600"/>
            <a:ext cx="4114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Hobo Std" pitchFamily="34" charset="0"/>
              </a:rPr>
              <a:t>November 21, 1989</a:t>
            </a:r>
          </a:p>
          <a:p>
            <a:pPr algn="ctr"/>
            <a:r>
              <a:rPr lang="en-US" sz="3200" dirty="0" smtClean="0">
                <a:latin typeface="Hobo Std" pitchFamily="34" charset="0"/>
              </a:rPr>
              <a:t>President Bush signs a new anti-drug law that provides more than $3 billion for expanded anti-drug programs, including treatment facilities, federal prison expansion, education, and law enforcement.</a:t>
            </a:r>
            <a:endParaRPr lang="en-US" sz="3200" dirty="0">
              <a:latin typeface="Hobo Std" pitchFamily="34" charset="0"/>
            </a:endParaRPr>
          </a:p>
        </p:txBody>
      </p:sp>
      <p:pic>
        <p:nvPicPr>
          <p:cNvPr id="41986" name="Picture 2" descr="http://www.topnews.in/files/Anti-Dru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4495800" cy="614823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Hobo Std" pitchFamily="34" charset="0"/>
              </a:rPr>
              <a:t>“Man in the Mirror”</a:t>
            </a:r>
            <a:endParaRPr lang="en-US" dirty="0">
              <a:latin typeface="Hobo St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53340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Hobo Std" pitchFamily="34" charset="0"/>
              </a:rPr>
              <a:t>Reagan made a change in America by attempting to make this country a better place.</a:t>
            </a:r>
          </a:p>
          <a:p>
            <a:r>
              <a:rPr lang="en-US" dirty="0" smtClean="0">
                <a:latin typeface="Hobo Std" pitchFamily="34" charset="0"/>
              </a:rPr>
              <a:t> He signed a tax cut to try to help his citizens.</a:t>
            </a:r>
          </a:p>
          <a:p>
            <a:r>
              <a:rPr lang="en-US" dirty="0" smtClean="0">
                <a:latin typeface="Hobo Std" pitchFamily="34" charset="0"/>
              </a:rPr>
              <a:t>He made peace with other countries to protect his people.</a:t>
            </a:r>
          </a:p>
          <a:p>
            <a:r>
              <a:rPr lang="en-US" dirty="0" smtClean="0">
                <a:latin typeface="Hobo Std" pitchFamily="34" charset="0"/>
              </a:rPr>
              <a:t>Ended the cold war and broke down the Berlin wall bring peace to the U.S and stopping communism from hurting our country.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 advTm="30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15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15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115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15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5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Hobo Std" pitchFamily="34" charset="0"/>
              </a:rPr>
              <a:t>“When Doves Cry”</a:t>
            </a:r>
            <a:endParaRPr lang="en-US" dirty="0">
              <a:latin typeface="Hobo St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53340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Hobo Std" pitchFamily="34" charset="0"/>
              </a:rPr>
              <a:t>“Alone in the world its so cold…” The Cold War</a:t>
            </a:r>
          </a:p>
          <a:p>
            <a:r>
              <a:rPr lang="en-US" dirty="0" smtClean="0">
                <a:latin typeface="Hobo Std" pitchFamily="34" charset="0"/>
              </a:rPr>
              <a:t> “Maybe you're just like my mother</a:t>
            </a:r>
            <a:br>
              <a:rPr lang="en-US" dirty="0" smtClean="0">
                <a:latin typeface="Hobo Std" pitchFamily="34" charset="0"/>
              </a:rPr>
            </a:br>
            <a:r>
              <a:rPr lang="en-US" dirty="0" smtClean="0">
                <a:latin typeface="Hobo Std" pitchFamily="34" charset="0"/>
              </a:rPr>
              <a:t>She's never satisfied…” people are never pleased with what you do to help.</a:t>
            </a:r>
          </a:p>
          <a:p>
            <a:r>
              <a:rPr lang="en-US" dirty="0" smtClean="0">
                <a:latin typeface="Hobo Std" pitchFamily="34" charset="0"/>
              </a:rPr>
              <a:t>“Why do we scream at each other…” disagreements between congress and the president.</a:t>
            </a:r>
          </a:p>
          <a:p>
            <a:r>
              <a:rPr lang="en-US" dirty="0" smtClean="0">
                <a:latin typeface="Hobo Std" pitchFamily="34" charset="0"/>
              </a:rPr>
              <a:t>Stress the president is placed under which may cause emotions to rise “when doves cry”.</a:t>
            </a:r>
          </a:p>
          <a:p>
            <a:endParaRPr lang="en-US" dirty="0" smtClean="0">
              <a:latin typeface="Hobo Std" pitchFamily="34" charset="0"/>
            </a:endParaRPr>
          </a:p>
          <a:p>
            <a:endParaRPr lang="en-US" dirty="0" smtClean="0">
              <a:latin typeface="Consolas" pitchFamily="49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 spd="slow" advTm="30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“Lean on Me”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Displays how everyone in this country is dependent that we need one another to survive.</a:t>
            </a:r>
          </a:p>
          <a:p>
            <a:r>
              <a:rPr lang="en-US" dirty="0" smtClean="0"/>
              <a:t>Sometime depending on your government to make a difference is what you need to do.</a:t>
            </a:r>
          </a:p>
          <a:p>
            <a:r>
              <a:rPr lang="en-US" dirty="0" smtClean="0"/>
              <a:t>Nobody can help you until you swallow your pride and do something to allow someone else the ability to assist you.</a:t>
            </a:r>
          </a:p>
          <a:p>
            <a:r>
              <a:rPr lang="en-US" dirty="0" smtClean="0"/>
              <a:t>“Lean on me when your not strong…” your not strong enough to make a change on your own rely on your government for help, you need them!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Tm="30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0" y="0"/>
            <a:ext cx="45719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smtClean="0">
                <a:solidFill>
                  <a:srgbClr val="00B0F0"/>
                </a:solidFill>
                <a:latin typeface="Hobo Std" pitchFamily="34" charset="0"/>
              </a:rPr>
              <a:t>1985</a:t>
            </a:r>
            <a:endParaRPr lang="en-US" sz="2000" dirty="0"/>
          </a:p>
        </p:txBody>
      </p:sp>
      <p:pic>
        <p:nvPicPr>
          <p:cNvPr id="11266" name="Picture 2" descr="http://farm2.static.flickr.com/1363/1386991547_3e674edb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-304800"/>
            <a:ext cx="4267200" cy="4267200"/>
          </a:xfrm>
          <a:prstGeom prst="ellipse">
            <a:avLst/>
          </a:prstGeom>
          <a:noFill/>
          <a:effectLst>
            <a:softEdge rad="635000"/>
          </a:effectLst>
        </p:spPr>
      </p:pic>
      <p:pic>
        <p:nvPicPr>
          <p:cNvPr id="11268" name="Picture 4" descr="http://www.collider.com/uploads/imagegallery/thundercats/thundercats_image__1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0641" y="3429000"/>
            <a:ext cx="3903359" cy="31242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270" name="Picture 6" descr="http://images.fanpop.com/images/image_uploads/Thundercats-Wallpaper-thundercats-373424_800_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914400"/>
            <a:ext cx="4105275" cy="51816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 advTm="20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9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00"/>
                            </p:stCondLst>
                            <p:childTnLst>
                              <p:par>
                                <p:cTn id="1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155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155" decel="100000"/>
                                        <p:tgtEl>
                                          <p:spTgt spid="112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1155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9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153400" y="0"/>
            <a:ext cx="762000" cy="9217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smtClean="0">
                <a:solidFill>
                  <a:srgbClr val="00B0F0"/>
                </a:solidFill>
                <a:latin typeface="Hobo Std" pitchFamily="34" charset="0"/>
              </a:rPr>
              <a:t>1984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42" name="Picture 2" descr="http://static.podnapisi.net/ovitki/a0936af4fbcbfc6079fb11ddb94a2ff2.jpg"/>
          <p:cNvPicPr>
            <a:picLocks noChangeAspect="1" noChangeArrowheads="1"/>
          </p:cNvPicPr>
          <p:nvPr/>
        </p:nvPicPr>
        <p:blipFill>
          <a:blip r:embed="rId3" cstate="print"/>
          <a:srcRect l="53717"/>
          <a:stretch>
            <a:fillRect/>
          </a:stretch>
        </p:blipFill>
        <p:spPr bwMode="auto">
          <a:xfrm>
            <a:off x="457200" y="304800"/>
            <a:ext cx="2954434" cy="431482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4" name="Picture 4" descr="http://www.flmboynt.com/wp-content/uploads/2010/07/TKKO_P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2133600"/>
            <a:ext cx="4038600" cy="446722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03 Lean On M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20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102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 showWhenStopped="0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disneydreaming.com/wp-content/uploads/2010/07/The-Little-Mermaid-Movie-Po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2971800" cy="4545753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Rectangle 2"/>
          <p:cNvSpPr/>
          <p:nvPr/>
        </p:nvSpPr>
        <p:spPr>
          <a:xfrm>
            <a:off x="8458200" y="-152400"/>
            <a:ext cx="457200" cy="95564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 smtClean="0">
                <a:ln w="2857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obo Std" pitchFamily="34" charset="0"/>
              </a:rPr>
              <a:t>1989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9222" name="Picture 6" descr="http://disneydreaming.files.wordpress.com/2008/07/the_little_mermaid.jpg?w=468&amp;h=4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905000"/>
            <a:ext cx="4413142" cy="446722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locatealawyer.com/blog/wp-content/uploads/2009/08/ronald-reag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28600"/>
            <a:ext cx="2899705" cy="362902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6" name="Rectangle 5"/>
          <p:cNvSpPr/>
          <p:nvPr/>
        </p:nvSpPr>
        <p:spPr>
          <a:xfrm rot="20650514">
            <a:off x="-26770" y="624245"/>
            <a:ext cx="597856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obo Std" pitchFamily="34" charset="0"/>
              </a:rPr>
              <a:t>President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8674" name="Picture 2" descr="http://www.freearrow.com/stuff/reaganwallpap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175"/>
            <a:ext cx="5248275" cy="3933825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8" name="Rectangle 7"/>
          <p:cNvSpPr/>
          <p:nvPr/>
        </p:nvSpPr>
        <p:spPr>
          <a:xfrm rot="19345968">
            <a:off x="5088237" y="4546205"/>
            <a:ext cx="413286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obo Std" pitchFamily="34" charset="0"/>
              </a:rPr>
              <a:t>Reagan</a:t>
            </a:r>
            <a:endParaRPr lang="en-US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obo Std" pitchFamily="34" charset="0"/>
            </a:endParaRPr>
          </a:p>
        </p:txBody>
      </p:sp>
    </p:spTree>
  </p:cSld>
  <p:clrMapOvr>
    <a:masterClrMapping/>
  </p:clrMapOvr>
  <p:transition spd="slow" advClick="0" advTm="2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3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assets.espn.go.com/i/eticket/20090826/photos/etick_flojo11_a_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3124200" cy="6858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4342" name="Picture 6" descr="http://1.bp.blogspot.com/_5WQntt1L76k/SbLAHBDYLII/AAAAAAAABLU/jtJtH1iZ44Q/s400/Flo_J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828800"/>
            <a:ext cx="2819400" cy="50292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9218" name="Picture 2" descr="http://stbjp.msn.com/i/7F/66CA8B177C3D66E2B8A717A04B3413.jpg"/>
          <p:cNvPicPr>
            <a:picLocks noChangeAspect="1" noChangeArrowheads="1"/>
          </p:cNvPicPr>
          <p:nvPr/>
        </p:nvPicPr>
        <p:blipFill>
          <a:blip r:embed="rId4" cstate="print"/>
          <a:srcRect l="52800"/>
          <a:stretch>
            <a:fillRect/>
          </a:stretch>
        </p:blipFill>
        <p:spPr bwMode="auto">
          <a:xfrm>
            <a:off x="3352800" y="1905000"/>
            <a:ext cx="2781300" cy="470535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Rectangle 4"/>
          <p:cNvSpPr/>
          <p:nvPr/>
        </p:nvSpPr>
        <p:spPr>
          <a:xfrm>
            <a:off x="3240131" y="152400"/>
            <a:ext cx="5163593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Hobo Std" pitchFamily="34" charset="0"/>
              </a:rPr>
              <a:t>Flo </a:t>
            </a:r>
            <a:r>
              <a:rPr lang="en-US" sz="115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Hobo Std" pitchFamily="34" charset="0"/>
              </a:rPr>
              <a:t>jo</a:t>
            </a:r>
            <a:endParaRPr lang="en-US" sz="115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Hobo Std" pitchFamily="34" charset="0"/>
            </a:endParaRPr>
          </a:p>
        </p:txBody>
      </p:sp>
    </p:spTree>
  </p:cSld>
  <p:clrMapOvr>
    <a:masterClrMapping/>
  </p:clrMapOvr>
  <p:transition spd="slow" advTm="2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objectifreussir.ch/de/Reportagen_Teil/Musik/Prince/Pri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4648200" cy="2771775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5364" name="Picture 4" descr="http://www.peopleclub.fr/images/thumbs/Pri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1000"/>
            <a:ext cx="3028950" cy="48006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5366" name="Picture 6" descr="http://cdn.theurbandaily.com/files/2009/06/prince160908_450x3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5200"/>
            <a:ext cx="4629150" cy="30861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Rectangle 4"/>
          <p:cNvSpPr/>
          <p:nvPr/>
        </p:nvSpPr>
        <p:spPr>
          <a:xfrm>
            <a:off x="5122865" y="5334000"/>
            <a:ext cx="393248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Hobo Std" pitchFamily="34" charset="0"/>
              </a:rPr>
              <a:t>P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Hobo Std" pitchFamily="34" charset="0"/>
              </a:rPr>
              <a:t>rince</a:t>
            </a:r>
            <a:endParaRPr lang="en-US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Hobo Std" pitchFamily="34" charset="0"/>
            </a:endParaRPr>
          </a:p>
        </p:txBody>
      </p:sp>
      <p:pic>
        <p:nvPicPr>
          <p:cNvPr id="8196" name="Picture 4" descr="http://www.faqs.org/photo-dict/photofiles/list/420/4274crow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18757">
            <a:off x="4420586" y="4278607"/>
            <a:ext cx="1612808" cy="18923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155" decel="100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155" decel="100000"/>
                                        <p:tgtEl>
                                          <p:spTgt spid="153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155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2.bp.blogspot.com/_jTQNmLGBIFU/SxCiX3rgMDI/AAAAAAAALrw/99qRlGGm6VU/s400/michael-jackson-moonwal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2857500" cy="61722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2" name="Picture 4" descr="http://4.bp.blogspot.com/_bjD68JYXSFo/SkVAv_pxIpI/AAAAAAAABtE/UbE_EnjKCSE/s400/michael-jacks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1" y="4038600"/>
            <a:ext cx="3200400" cy="2590800"/>
          </a:xfrm>
          <a:prstGeom prst="rect">
            <a:avLst/>
          </a:prstGeom>
          <a:noFill/>
        </p:spPr>
      </p:pic>
      <p:pic>
        <p:nvPicPr>
          <p:cNvPr id="7170" name="Picture 2" descr="http://www.lookalike.com/lookalikes/images/michael-jackson-cr-e-s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3505200"/>
            <a:ext cx="2743200" cy="27432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Picture 4" descr="http://i668.photobucket.com/albums/vv43/fotowil/Michael-Jackson-Bad-23140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28329"/>
          <a:stretch>
            <a:fillRect/>
          </a:stretch>
        </p:blipFill>
        <p:spPr bwMode="auto">
          <a:xfrm>
            <a:off x="2514600" y="0"/>
            <a:ext cx="2819400" cy="3933825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386" name="Picture 2" descr="http://www.isthiscool.com/wp-content/uploads/2009/09/Michael-Jackson-Thrill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95975" y="152400"/>
            <a:ext cx="3248025" cy="38862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Rectangle 4"/>
          <p:cNvSpPr/>
          <p:nvPr/>
        </p:nvSpPr>
        <p:spPr>
          <a:xfrm>
            <a:off x="152400" y="5562600"/>
            <a:ext cx="635622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obo Std" pitchFamily="34" charset="0"/>
              </a:rPr>
              <a:t>Michael Jackson</a:t>
            </a:r>
            <a:endParaRPr lang="en-US" sz="6600" b="0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obo Std" pitchFamily="34" charset="0"/>
            </a:endParaRPr>
          </a:p>
        </p:txBody>
      </p:sp>
    </p:spTree>
  </p:cSld>
  <p:clrMapOvr>
    <a:masterClrMapping/>
  </p:clrMapOvr>
  <p:transition spd="slow" advTm="20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1.ac-images.myspacecdn.com/images02/41/l_27c92f3d75e04bebba84a1b8491c24a8.jpg"/>
          <p:cNvPicPr>
            <a:picLocks noChangeAspect="1" noChangeArrowheads="1"/>
          </p:cNvPicPr>
          <p:nvPr/>
        </p:nvPicPr>
        <p:blipFill>
          <a:blip r:embed="rId2" cstate="print"/>
          <a:srcRect r="2752"/>
          <a:stretch>
            <a:fillRect/>
          </a:stretch>
        </p:blipFill>
        <p:spPr bwMode="auto">
          <a:xfrm>
            <a:off x="381000" y="381000"/>
            <a:ext cx="4038600" cy="330517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8" name="Picture 4" descr="http://userserve-ak.last.fm/serve/500/37104007/Club+Nouveau+clubnovea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962400"/>
            <a:ext cx="4762500" cy="258127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Rectangle 3"/>
          <p:cNvSpPr/>
          <p:nvPr/>
        </p:nvSpPr>
        <p:spPr>
          <a:xfrm rot="2980948">
            <a:off x="3559587" y="2443529"/>
            <a:ext cx="653653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Club </a:t>
            </a:r>
            <a:r>
              <a:rPr lang="en-US" sz="9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Nouvea</a:t>
            </a:r>
            <a:endParaRPr lang="en-US" sz="9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0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ports.neswblogs.com/wp-content/uploads/2008/04/Michael-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600200"/>
            <a:ext cx="3190875" cy="393382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7410" name="Picture 2" descr="http://www.comp.nus.edu.sg/~xuemingq/myInterests/jordan/michael_jordan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76600" cy="393382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7414" name="Picture 6" descr="http://loverinacruz.files.wordpress.com/2010/07/michael_jordan12428923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0"/>
            <a:ext cx="3143250" cy="393382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Rectangle 4"/>
          <p:cNvSpPr/>
          <p:nvPr/>
        </p:nvSpPr>
        <p:spPr>
          <a:xfrm>
            <a:off x="0" y="5288340"/>
            <a:ext cx="904125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obo Std" pitchFamily="34" charset="0"/>
              </a:rPr>
              <a:t>Michael Jordan</a:t>
            </a:r>
            <a:endParaRPr 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obo Std" pitchFamily="34" charset="0"/>
            </a:endParaRPr>
          </a:p>
        </p:txBody>
      </p:sp>
    </p:spTree>
  </p:cSld>
  <p:clrMapOvr>
    <a:masterClrMapping/>
  </p:clrMapOvr>
  <p:transition spd="slow" advTm="2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latin typeface="Consolas" pitchFamily="49" charset="0"/>
              </a:rPr>
              <a:t>“Man in the Mirror” by Michael 	Jackson 1983</a:t>
            </a:r>
            <a:endParaRPr lang="en-US" sz="3600" dirty="0">
              <a:latin typeface="Consolas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181600"/>
          </a:xfrm>
        </p:spPr>
        <p:txBody>
          <a:bodyPr numCol="4">
            <a:noAutofit/>
          </a:bodyPr>
          <a:lstStyle/>
          <a:p>
            <a:r>
              <a:rPr lang="en-US" sz="1000" dirty="0" smtClean="0">
                <a:latin typeface="Consolas" pitchFamily="49" charset="0"/>
              </a:rPr>
              <a:t>I'm </a:t>
            </a:r>
            <a:r>
              <a:rPr lang="en-US" sz="1000" dirty="0" err="1" smtClean="0">
                <a:latin typeface="Consolas" pitchFamily="49" charset="0"/>
              </a:rPr>
              <a:t>Gonna</a:t>
            </a:r>
            <a:r>
              <a:rPr lang="en-US" sz="1000" dirty="0" smtClean="0">
                <a:latin typeface="Consolas" pitchFamily="49" charset="0"/>
              </a:rPr>
              <a:t> Make A Change,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For Once In My Life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It's </a:t>
            </a:r>
            <a:r>
              <a:rPr lang="en-US" sz="1000" dirty="0" err="1" smtClean="0">
                <a:latin typeface="Consolas" pitchFamily="49" charset="0"/>
              </a:rPr>
              <a:t>Gonna</a:t>
            </a:r>
            <a:r>
              <a:rPr lang="en-US" sz="1000" dirty="0" smtClean="0">
                <a:latin typeface="Consolas" pitchFamily="49" charset="0"/>
              </a:rPr>
              <a:t> Feel Real Good,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err="1" smtClean="0">
                <a:latin typeface="Consolas" pitchFamily="49" charset="0"/>
              </a:rPr>
              <a:t>Gonna</a:t>
            </a:r>
            <a:r>
              <a:rPr lang="en-US" sz="1000" dirty="0" smtClean="0">
                <a:latin typeface="Consolas" pitchFamily="49" charset="0"/>
              </a:rPr>
              <a:t> Make A Difference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err="1" smtClean="0">
                <a:latin typeface="Consolas" pitchFamily="49" charset="0"/>
              </a:rPr>
              <a:t>Gonna</a:t>
            </a:r>
            <a:r>
              <a:rPr lang="en-US" sz="1000" dirty="0" smtClean="0">
                <a:latin typeface="Consolas" pitchFamily="49" charset="0"/>
              </a:rPr>
              <a:t> Make It Right . . .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/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As I, Turn Up The Collar On My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err="1" smtClean="0">
                <a:latin typeface="Consolas" pitchFamily="49" charset="0"/>
              </a:rPr>
              <a:t>Favourite</a:t>
            </a:r>
            <a:r>
              <a:rPr lang="en-US" sz="1000" dirty="0" smtClean="0">
                <a:latin typeface="Consolas" pitchFamily="49" charset="0"/>
              </a:rPr>
              <a:t> Winter Coat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This Wind Is </a:t>
            </a:r>
            <a:r>
              <a:rPr lang="en-US" sz="1000" dirty="0" err="1" smtClean="0">
                <a:latin typeface="Consolas" pitchFamily="49" charset="0"/>
              </a:rPr>
              <a:t>Blowin</a:t>
            </a:r>
            <a:r>
              <a:rPr lang="en-US" sz="1000" dirty="0" smtClean="0">
                <a:latin typeface="Consolas" pitchFamily="49" charset="0"/>
              </a:rPr>
              <a:t>' My Mind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 See The Kids In The Street,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With Not Enough To Eat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Who Am I, To Be Blind?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Pretending Not To See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Their Needs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 Summer's Disregard,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 Broken Bottle Top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And A One Man's Soul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They Follow Each Other On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 Wind </a:t>
            </a:r>
            <a:r>
              <a:rPr lang="en-US" sz="1000" dirty="0" err="1" smtClean="0">
                <a:latin typeface="Consolas" pitchFamily="49" charset="0"/>
              </a:rPr>
              <a:t>Ya</a:t>
            </a:r>
            <a:r>
              <a:rPr lang="en-US" sz="1000" dirty="0" smtClean="0">
                <a:latin typeface="Consolas" pitchFamily="49" charset="0"/>
              </a:rPr>
              <a:t>' Know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'Cause They Got Nowhere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To Go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That's Why I Want You To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Know</a:t>
            </a:r>
            <a:br>
              <a:rPr lang="en-US" sz="1000" dirty="0" smtClean="0">
                <a:latin typeface="Consolas" pitchFamily="49" charset="0"/>
              </a:rPr>
            </a:br>
            <a:endParaRPr lang="en-US" sz="1000" dirty="0" smtClean="0">
              <a:latin typeface="Consolas" pitchFamily="49" charset="0"/>
            </a:endParaRPr>
          </a:p>
          <a:p>
            <a:r>
              <a:rPr lang="en-US" sz="1000" dirty="0" smtClean="0">
                <a:latin typeface="Consolas" pitchFamily="49" charset="0"/>
              </a:rPr>
              <a:t>I'm Starting With The Man In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 Mirror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I'm Asking Him To Change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His Ways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And No Message Could Have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Been Any Clearer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If You </a:t>
            </a:r>
            <a:r>
              <a:rPr lang="en-US" sz="1000" dirty="0" err="1" smtClean="0">
                <a:latin typeface="Consolas" pitchFamily="49" charset="0"/>
              </a:rPr>
              <a:t>Wanna</a:t>
            </a:r>
            <a:r>
              <a:rPr lang="en-US" sz="1000" dirty="0" smtClean="0">
                <a:latin typeface="Consolas" pitchFamily="49" charset="0"/>
              </a:rPr>
              <a:t> Make The World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 Better Place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(If You </a:t>
            </a:r>
            <a:r>
              <a:rPr lang="en-US" sz="1000" dirty="0" err="1" smtClean="0">
                <a:latin typeface="Consolas" pitchFamily="49" charset="0"/>
              </a:rPr>
              <a:t>Wanna</a:t>
            </a:r>
            <a:r>
              <a:rPr lang="en-US" sz="1000" dirty="0" smtClean="0">
                <a:latin typeface="Consolas" pitchFamily="49" charset="0"/>
              </a:rPr>
              <a:t> Make The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World A Better Place)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Take A Look At Yourself, And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Then Make A Change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(Take A Look At Yourself, And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Then Make A Change)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(Na </a:t>
            </a:r>
            <a:r>
              <a:rPr lang="en-US" sz="1000" dirty="0" err="1" smtClean="0">
                <a:latin typeface="Consolas" pitchFamily="49" charset="0"/>
              </a:rPr>
              <a:t>Na</a:t>
            </a:r>
            <a:r>
              <a:rPr lang="en-US" sz="1000" dirty="0" smtClean="0">
                <a:latin typeface="Consolas" pitchFamily="49" charset="0"/>
              </a:rPr>
              <a:t> </a:t>
            </a:r>
            <a:r>
              <a:rPr lang="en-US" sz="1000" dirty="0" err="1" smtClean="0">
                <a:latin typeface="Consolas" pitchFamily="49" charset="0"/>
              </a:rPr>
              <a:t>Na</a:t>
            </a:r>
            <a:r>
              <a:rPr lang="en-US" sz="1000" dirty="0" smtClean="0">
                <a:latin typeface="Consolas" pitchFamily="49" charset="0"/>
              </a:rPr>
              <a:t>, Na </a:t>
            </a:r>
            <a:r>
              <a:rPr lang="en-US" sz="1000" dirty="0" err="1" smtClean="0">
                <a:latin typeface="Consolas" pitchFamily="49" charset="0"/>
              </a:rPr>
              <a:t>Na</a:t>
            </a:r>
            <a:r>
              <a:rPr lang="en-US" sz="1000" dirty="0" smtClean="0">
                <a:latin typeface="Consolas" pitchFamily="49" charset="0"/>
              </a:rPr>
              <a:t> </a:t>
            </a:r>
            <a:r>
              <a:rPr lang="en-US" sz="1000" dirty="0" err="1" smtClean="0">
                <a:latin typeface="Consolas" pitchFamily="49" charset="0"/>
              </a:rPr>
              <a:t>Na</a:t>
            </a:r>
            <a:r>
              <a:rPr lang="en-US" sz="1000" dirty="0" smtClean="0">
                <a:latin typeface="Consolas" pitchFamily="49" charset="0"/>
              </a:rPr>
              <a:t>, Na </a:t>
            </a:r>
            <a:r>
              <a:rPr lang="en-US" sz="1000" dirty="0" err="1" smtClean="0">
                <a:latin typeface="Consolas" pitchFamily="49" charset="0"/>
              </a:rPr>
              <a:t>Na</a:t>
            </a:r>
            <a:r>
              <a:rPr lang="en-US" sz="1000" dirty="0" smtClean="0">
                <a:latin typeface="Consolas" pitchFamily="49" charset="0"/>
              </a:rPr>
              <a:t>,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Na Nah)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/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I've Been A Victim Of A Selfish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Kind Of Love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It's Time That I Realize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That There Are Some With No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Home, Not A Nickel To Loan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Could It Be Really Me,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Pretending That They're Not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Alone?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/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 Willow Deeply Scarred,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Somebody's Broken Heart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And A Washed-Out Dream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(Washed-Out Dream)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They Follow The Pattern Of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 Wind, </a:t>
            </a:r>
            <a:r>
              <a:rPr lang="en-US" sz="1000" dirty="0" err="1" smtClean="0">
                <a:latin typeface="Consolas" pitchFamily="49" charset="0"/>
              </a:rPr>
              <a:t>Ya</a:t>
            </a:r>
            <a:r>
              <a:rPr lang="en-US" sz="1000" dirty="0" smtClean="0">
                <a:latin typeface="Consolas" pitchFamily="49" charset="0"/>
              </a:rPr>
              <a:t>' See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Cause They Got No Place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To Be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That's Why I'm Starting With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Me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(Starting With Me!)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/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I'm Starting With The Man In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 Mirror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(Ooh!)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I'm Asking Him To Change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His Ways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(Ooh!)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And No Message Could Have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Been Any Clearer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If You </a:t>
            </a:r>
            <a:r>
              <a:rPr lang="en-US" sz="1000" dirty="0" err="1" smtClean="0">
                <a:latin typeface="Consolas" pitchFamily="49" charset="0"/>
              </a:rPr>
              <a:t>Wanna</a:t>
            </a:r>
            <a:r>
              <a:rPr lang="en-US" sz="1000" dirty="0" smtClean="0">
                <a:latin typeface="Consolas" pitchFamily="49" charset="0"/>
              </a:rPr>
              <a:t> Make The World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 Better Place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(If You </a:t>
            </a:r>
            <a:r>
              <a:rPr lang="en-US" sz="1000" dirty="0" err="1" smtClean="0">
                <a:latin typeface="Consolas" pitchFamily="49" charset="0"/>
              </a:rPr>
              <a:t>Wanna</a:t>
            </a:r>
            <a:r>
              <a:rPr lang="en-US" sz="1000" dirty="0" smtClean="0">
                <a:latin typeface="Consolas" pitchFamily="49" charset="0"/>
              </a:rPr>
              <a:t> Make The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World A Better Place)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Take A Look At Yourself And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Then Make A Change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(Take A Look At Yourself And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Then Make A Change)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/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I'm Starting With The Man In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 Mirror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(Ooh!)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I'm Asking Him To Change His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Ways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(Change His Ways-Ooh!)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And No Message Could've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Been Any Clearer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If You </a:t>
            </a:r>
            <a:r>
              <a:rPr lang="en-US" sz="1000" dirty="0" err="1" smtClean="0">
                <a:latin typeface="Consolas" pitchFamily="49" charset="0"/>
              </a:rPr>
              <a:t>Wanna</a:t>
            </a:r>
            <a:r>
              <a:rPr lang="en-US" sz="1000" dirty="0" smtClean="0">
                <a:latin typeface="Consolas" pitchFamily="49" charset="0"/>
              </a:rPr>
              <a:t> Make The World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A Better Place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(If You </a:t>
            </a:r>
            <a:r>
              <a:rPr lang="en-US" sz="1000" dirty="0" err="1" smtClean="0">
                <a:latin typeface="Consolas" pitchFamily="49" charset="0"/>
              </a:rPr>
              <a:t>Wanna</a:t>
            </a:r>
            <a:r>
              <a:rPr lang="en-US" sz="1000" dirty="0" smtClean="0">
                <a:latin typeface="Consolas" pitchFamily="49" charset="0"/>
              </a:rPr>
              <a:t> Make The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World A Better Place)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Take A Look At Yourself And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Then Make That . . .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(Take A Look At Yourself And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Then Make That . . .)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Change!</a:t>
            </a:r>
            <a:r>
              <a:rPr lang="en-US" sz="700" dirty="0" smtClean="0">
                <a:latin typeface="Consolas" pitchFamily="49" charset="0"/>
              </a:rPr>
              <a:t/>
            </a:r>
            <a:br>
              <a:rPr lang="en-US" sz="700" dirty="0" smtClean="0">
                <a:latin typeface="Consolas" pitchFamily="49" charset="0"/>
              </a:rPr>
            </a:br>
            <a:r>
              <a:rPr lang="en-US" sz="700" dirty="0" smtClean="0">
                <a:latin typeface="Consolas" pitchFamily="49" charset="0"/>
              </a:rPr>
              <a:t/>
            </a:r>
            <a:br>
              <a:rPr lang="en-US" sz="700" dirty="0" smtClean="0">
                <a:latin typeface="Consolas" pitchFamily="49" charset="0"/>
              </a:rPr>
            </a:br>
            <a:r>
              <a:rPr lang="en-US" sz="700" dirty="0" smtClean="0">
                <a:latin typeface="Consolas" pitchFamily="49" charset="0"/>
              </a:rPr>
              <a:t/>
            </a:r>
            <a:br>
              <a:rPr lang="en-US" sz="700" dirty="0" smtClean="0">
                <a:latin typeface="Consolas" pitchFamily="49" charset="0"/>
              </a:rPr>
            </a:br>
            <a:endParaRPr lang="en-US" sz="700" dirty="0">
              <a:latin typeface="Consolas" pitchFamily="49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6934200" y="5715000"/>
            <a:ext cx="2209800" cy="1143000"/>
          </a:xfrm>
          <a:prstGeom prst="rightArrow">
            <a:avLst/>
          </a:prstGeom>
          <a:solidFill>
            <a:schemeClr val="tx1">
              <a:lumMod val="9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olas" pitchFamily="49" charset="0"/>
              </a:rPr>
              <a:t>Continued…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olas" pitchFamily="49" charset="0"/>
            </a:endParaRPr>
          </a:p>
        </p:txBody>
      </p:sp>
    </p:spTree>
  </p:cSld>
  <p:clrMapOvr>
    <a:masterClrMapping/>
  </p:clrMapOvr>
  <p:transition spd="slow" advTm="30000">
    <p:whee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nsolas" pitchFamily="49" charset="0"/>
              </a:rPr>
              <a:t>“Man in the Mirror” by Michael 	Jackson 1983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5029200"/>
          </a:xfrm>
        </p:spPr>
        <p:txBody>
          <a:bodyPr numCol="4">
            <a:noAutofit/>
          </a:bodyPr>
          <a:lstStyle/>
          <a:p>
            <a:r>
              <a:rPr lang="en-US" sz="1050" dirty="0" smtClean="0">
                <a:latin typeface="Consolas" pitchFamily="49" charset="0"/>
              </a:rPr>
              <a:t>I'm Starting With The Man In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The Mirror,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(Man In The Mirror-Oh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Yeah!)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I'm Asking Him To Change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His Ways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(Better Change!)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No Message Could Have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Been Any Clearer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(If You </a:t>
            </a:r>
            <a:r>
              <a:rPr lang="en-US" sz="1050" dirty="0" err="1" smtClean="0">
                <a:latin typeface="Consolas" pitchFamily="49" charset="0"/>
              </a:rPr>
              <a:t>Wanna</a:t>
            </a:r>
            <a:r>
              <a:rPr lang="en-US" sz="1050" dirty="0" smtClean="0">
                <a:latin typeface="Consolas" pitchFamily="49" charset="0"/>
              </a:rPr>
              <a:t> Make The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World A Better Place)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(Take A Look At Yourself And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Then Make The Change)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(You </a:t>
            </a:r>
            <a:r>
              <a:rPr lang="en-US" sz="1050" dirty="0" err="1" smtClean="0">
                <a:latin typeface="Consolas" pitchFamily="49" charset="0"/>
              </a:rPr>
              <a:t>Gotta</a:t>
            </a:r>
            <a:r>
              <a:rPr lang="en-US" sz="1050" dirty="0" smtClean="0">
                <a:latin typeface="Consolas" pitchFamily="49" charset="0"/>
              </a:rPr>
              <a:t> Get It Right, While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Got The Time)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('Cause When You Close Your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Heart)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Can't Close Your . . .Your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Mind!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(Then You Close Your . . .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Mind!)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That Man, That Man, That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Man, That Man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With That Man In The Mirror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(Man In The Mirror, Oh Yeah!)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That Man, That Man, That Man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I'm Asking Him To Change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His Ways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(Better Change!)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Know . . .That Man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No Message Could Have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Been Any Clearer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If You </a:t>
            </a:r>
            <a:r>
              <a:rPr lang="en-US" sz="1050" dirty="0" err="1" smtClean="0">
                <a:latin typeface="Consolas" pitchFamily="49" charset="0"/>
              </a:rPr>
              <a:t>Wanna</a:t>
            </a:r>
            <a:r>
              <a:rPr lang="en-US" sz="1050" dirty="0" smtClean="0">
                <a:latin typeface="Consolas" pitchFamily="49" charset="0"/>
              </a:rPr>
              <a:t> Make The World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A Better Place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(If You </a:t>
            </a:r>
            <a:r>
              <a:rPr lang="en-US" sz="1050" dirty="0" err="1" smtClean="0">
                <a:latin typeface="Consolas" pitchFamily="49" charset="0"/>
              </a:rPr>
              <a:t>Wanna</a:t>
            </a:r>
            <a:r>
              <a:rPr lang="en-US" sz="1050" dirty="0" smtClean="0">
                <a:latin typeface="Consolas" pitchFamily="49" charset="0"/>
              </a:rPr>
              <a:t> Make The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World A Better Place)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Take A Look At Yourself And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Then Make A Change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(Take A Look At Yourself And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Then Make A Change)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 </a:t>
            </a: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 </a:t>
            </a: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 </a:t>
            </a: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 </a:t>
            </a: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Na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, Na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, Na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,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Na Nah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(Oh Yeah!)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err="1" smtClean="0">
                <a:latin typeface="Consolas" pitchFamily="49" charset="0"/>
              </a:rPr>
              <a:t>Gonna</a:t>
            </a:r>
            <a:r>
              <a:rPr lang="en-US" sz="1050" dirty="0" smtClean="0">
                <a:latin typeface="Consolas" pitchFamily="49" charset="0"/>
              </a:rPr>
              <a:t> Feel Real Good Now!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Yeah </a:t>
            </a:r>
            <a:r>
              <a:rPr lang="en-US" sz="1050" dirty="0" err="1" smtClean="0">
                <a:latin typeface="Consolas" pitchFamily="49" charset="0"/>
              </a:rPr>
              <a:t>Yeah</a:t>
            </a:r>
            <a:r>
              <a:rPr lang="en-US" sz="1050" dirty="0" smtClean="0">
                <a:latin typeface="Consolas" pitchFamily="49" charset="0"/>
              </a:rPr>
              <a:t>! Yeah </a:t>
            </a:r>
            <a:r>
              <a:rPr lang="en-US" sz="1050" dirty="0" err="1" smtClean="0">
                <a:latin typeface="Consolas" pitchFamily="49" charset="0"/>
              </a:rPr>
              <a:t>Yeah</a:t>
            </a:r>
            <a:r>
              <a:rPr lang="en-US" sz="1050" dirty="0" smtClean="0">
                <a:latin typeface="Consolas" pitchFamily="49" charset="0"/>
              </a:rPr>
              <a:t>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Yeah </a:t>
            </a:r>
            <a:r>
              <a:rPr lang="en-US" sz="1050" dirty="0" err="1" smtClean="0">
                <a:latin typeface="Consolas" pitchFamily="49" charset="0"/>
              </a:rPr>
              <a:t>Yeah</a:t>
            </a:r>
            <a:r>
              <a:rPr lang="en-US" sz="1050" dirty="0" smtClean="0">
                <a:latin typeface="Consolas" pitchFamily="49" charset="0"/>
              </a:rPr>
              <a:t>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Na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, Na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, Na </a:t>
            </a:r>
            <a:r>
              <a:rPr lang="en-US" sz="1050" dirty="0" err="1" smtClean="0">
                <a:latin typeface="Consolas" pitchFamily="49" charset="0"/>
              </a:rPr>
              <a:t>Na</a:t>
            </a:r>
            <a:r>
              <a:rPr lang="en-US" sz="1050" dirty="0" smtClean="0">
                <a:latin typeface="Consolas" pitchFamily="49" charset="0"/>
              </a:rPr>
              <a:t>,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Na Nah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</a:t>
            </a:r>
            <a:r>
              <a:rPr lang="en-US" sz="1050" dirty="0" err="1" smtClean="0">
                <a:latin typeface="Consolas" pitchFamily="49" charset="0"/>
              </a:rPr>
              <a:t>Ooooh</a:t>
            </a:r>
            <a:r>
              <a:rPr lang="en-US" sz="1050" dirty="0" smtClean="0">
                <a:latin typeface="Consolas" pitchFamily="49" charset="0"/>
              </a:rPr>
              <a:t> . . .)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Oh No, No </a:t>
            </a:r>
            <a:r>
              <a:rPr lang="en-US" sz="1050" dirty="0" err="1" smtClean="0">
                <a:latin typeface="Consolas" pitchFamily="49" charset="0"/>
              </a:rPr>
              <a:t>No</a:t>
            </a:r>
            <a:r>
              <a:rPr lang="en-US" sz="1050" dirty="0" smtClean="0">
                <a:latin typeface="Consolas" pitchFamily="49" charset="0"/>
              </a:rPr>
              <a:t> . . .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I'm </a:t>
            </a:r>
            <a:r>
              <a:rPr lang="en-US" sz="1050" dirty="0" err="1" smtClean="0">
                <a:latin typeface="Consolas" pitchFamily="49" charset="0"/>
              </a:rPr>
              <a:t>Gonna</a:t>
            </a:r>
            <a:r>
              <a:rPr lang="en-US" sz="1050" dirty="0" smtClean="0">
                <a:latin typeface="Consolas" pitchFamily="49" charset="0"/>
              </a:rPr>
              <a:t> Make A Change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It's </a:t>
            </a:r>
            <a:r>
              <a:rPr lang="en-US" sz="1050" dirty="0" err="1" smtClean="0">
                <a:latin typeface="Consolas" pitchFamily="49" charset="0"/>
              </a:rPr>
              <a:t>Gonna</a:t>
            </a:r>
            <a:r>
              <a:rPr lang="en-US" sz="1050" dirty="0" smtClean="0">
                <a:latin typeface="Consolas" pitchFamily="49" charset="0"/>
              </a:rPr>
              <a:t> Feel Real Good!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Come On!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(Change . . .)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Just Lift Yourself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Know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You've Got To Stop It.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Yourself!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(Yeah!-Make That Change!)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I've Got To Make That Change,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Today!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(Man In The Mirror)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Got To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Got To Not Let Yourself . . .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Brother . . .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(Yeah!-Make That Change!)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Know-I've Got To Get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That Man, That Man . . .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(Man In The Mirror)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You've Got To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You've Got To Move! Come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On! Come On!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Got To . . .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Stand Up! Stand Up!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Stand Up!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(Yeah-Make That Change)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Stand Up And Lift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Yourself, Now!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(Man In The Mirror)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 </a:t>
            </a: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 </a:t>
            </a:r>
            <a:r>
              <a:rPr lang="en-US" sz="1050" dirty="0" err="1" smtClean="0">
                <a:latin typeface="Consolas" pitchFamily="49" charset="0"/>
              </a:rPr>
              <a:t>Hoo</a:t>
            </a:r>
            <a:r>
              <a:rPr lang="en-US" sz="1050" dirty="0" smtClean="0">
                <a:latin typeface="Consolas" pitchFamily="49" charset="0"/>
              </a:rPr>
              <a:t>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err="1" smtClean="0">
                <a:latin typeface="Consolas" pitchFamily="49" charset="0"/>
              </a:rPr>
              <a:t>Aaow</a:t>
            </a:r>
            <a:r>
              <a:rPr lang="en-US" sz="1050" dirty="0" smtClean="0">
                <a:latin typeface="Consolas" pitchFamily="49" charset="0"/>
              </a:rPr>
              <a:t>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(Yeah-Make That Change)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err="1" smtClean="0">
                <a:latin typeface="Consolas" pitchFamily="49" charset="0"/>
              </a:rPr>
              <a:t>Gonna</a:t>
            </a:r>
            <a:r>
              <a:rPr lang="en-US" sz="1050" dirty="0" smtClean="0">
                <a:latin typeface="Consolas" pitchFamily="49" charset="0"/>
              </a:rPr>
              <a:t> Make That Change . . .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Come On!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(Man In The Mirror)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Know It!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Know It!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Know It!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You Know . . .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(Change . . .)</a:t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>Make That Change.</a:t>
            </a:r>
            <a:endParaRPr lang="en-US" sz="4400" dirty="0"/>
          </a:p>
        </p:txBody>
      </p:sp>
    </p:spTree>
  </p:cSld>
  <p:clrMapOvr>
    <a:masterClrMapping/>
  </p:clrMapOvr>
  <p:transition spd="slow" advTm="30000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334000"/>
          </a:xfrm>
        </p:spPr>
        <p:txBody>
          <a:bodyPr numCol="4">
            <a:normAutofit fontScale="70000" lnSpcReduction="20000"/>
          </a:bodyPr>
          <a:lstStyle/>
          <a:p>
            <a:r>
              <a:rPr lang="en-US" sz="1800" dirty="0" smtClean="0">
                <a:latin typeface="Consolas" pitchFamily="49" charset="0"/>
              </a:rPr>
              <a:t>Dig if u will the picture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Of u and I engaged in a kiss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The sweat of your body covers me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Can u my darling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Can u picture this?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/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Dream if u can a courtyard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An ocean of violets in bloom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Animals strike curious poses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They feel the heat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The heat between me and u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/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How can u just leave me standing?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Alone in a world that's so cold? (So cold)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Maybe I'm just 2 demanding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Maybe I'm just like my father 2 bold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Maybe you're just like my mother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She's never satisfied (She's never satisfied)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Why do we scream at each other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This is what it sounds like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When doves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/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Touch if u will my stomach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Feel how it trembles inside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You've got the butterflies all tied up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Don't make me chase u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Even doves have pride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/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How can u just leave me standing?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Alone in a world so cold? (World so cold)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Maybe I'm just 2 demanding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Maybe I'm just like my father 2 bold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Maybe you're just like my mother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She's never satisfied (She's never satisfied)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Why do we scream at each other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This is what it sounds like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When doves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/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How can u just leave me standing?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Alone in a world that's so cold? (A world that's so cold)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Maybe I'm just 2 demanding (Maybe, maybe I'm like my father)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Maybe I'm just like my father 2 bold (</a:t>
            </a:r>
            <a:r>
              <a:rPr lang="en-US" sz="1800" dirty="0" err="1" smtClean="0">
                <a:latin typeface="Consolas" pitchFamily="49" charset="0"/>
              </a:rPr>
              <a:t>Ya</a:t>
            </a:r>
            <a:r>
              <a:rPr lang="en-US" sz="1800" dirty="0" smtClean="0">
                <a:latin typeface="Consolas" pitchFamily="49" charset="0"/>
              </a:rPr>
              <a:t> know he's 2 bold)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Maybe you're just like my mother (Maybe you're just like my mother)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She's never satisfied (She's never, never satisfied)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Why do we scream at each other (Why do we scream, why)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This is what it sounds like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/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When doves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When doves cry (Doves cry, doves cry)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When doves cry (Doves cry, doves cry)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/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Don't Cry (Don't Cry)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/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When doves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When doves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When doves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/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When Doves cry (Doves cry, doves cry, doves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Don't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Darling don't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Don't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Don't cry</a:t>
            </a:r>
            <a:br>
              <a:rPr lang="en-US" sz="1800" dirty="0" smtClean="0">
                <a:latin typeface="Consolas" pitchFamily="49" charset="0"/>
              </a:rPr>
            </a:br>
            <a:r>
              <a:rPr lang="en-US" sz="1800" dirty="0" smtClean="0">
                <a:latin typeface="Consolas" pitchFamily="49" charset="0"/>
              </a:rPr>
              <a:t>Don't </a:t>
            </a:r>
            <a:r>
              <a:rPr lang="en-US" sz="1800" dirty="0" err="1" smtClean="0">
                <a:latin typeface="Consolas" pitchFamily="49" charset="0"/>
              </a:rPr>
              <a:t>don't</a:t>
            </a:r>
            <a:r>
              <a:rPr lang="en-US" sz="1800" dirty="0" smtClean="0">
                <a:latin typeface="Consolas" pitchFamily="49" charset="0"/>
              </a:rPr>
              <a:t> cry </a:t>
            </a:r>
            <a:r>
              <a:rPr lang="en-US" sz="1050" dirty="0" smtClean="0"/>
              <a:t/>
            </a:r>
            <a:br>
              <a:rPr lang="en-US" sz="1050" dirty="0" smtClean="0"/>
            </a:br>
            <a:r>
              <a:rPr lang="en-US" sz="1050" dirty="0" smtClean="0"/>
              <a:t/>
            </a:r>
            <a:br>
              <a:rPr lang="en-US" sz="1050" dirty="0" smtClean="0"/>
            </a:br>
            <a:r>
              <a:rPr lang="en-US" sz="1050" dirty="0" smtClean="0">
                <a:latin typeface="Consolas" pitchFamily="49" charset="0"/>
              </a:rPr>
              <a:t/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/>
            </a:r>
            <a:br>
              <a:rPr lang="en-US" sz="1050" dirty="0" smtClean="0">
                <a:latin typeface="Consolas" pitchFamily="49" charset="0"/>
              </a:rPr>
            </a:br>
            <a:r>
              <a:rPr lang="en-US" sz="1050" dirty="0" smtClean="0">
                <a:latin typeface="Consolas" pitchFamily="49" charset="0"/>
              </a:rPr>
              <a:t/>
            </a:r>
            <a:br>
              <a:rPr lang="en-US" sz="1050" dirty="0" smtClean="0">
                <a:latin typeface="Consolas" pitchFamily="49" charset="0"/>
              </a:rPr>
            </a:br>
            <a:endParaRPr lang="en-US" sz="1050" dirty="0">
              <a:latin typeface="Consolas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2800" y="152400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onsolas" pitchFamily="49" charset="0"/>
              </a:rPr>
              <a:t/>
            </a:r>
            <a:br>
              <a:rPr lang="en-US" sz="1400" dirty="0" smtClean="0">
                <a:latin typeface="Consolas" pitchFamily="49" charset="0"/>
              </a:rPr>
            </a:br>
            <a:endParaRPr lang="en-US" sz="1400" dirty="0">
              <a:latin typeface="Consolas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53200" y="1518077"/>
            <a:ext cx="2362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/>
            </a:r>
            <a:br>
              <a:rPr lang="en-US" sz="1100" dirty="0" smtClean="0"/>
            </a:br>
            <a:endParaRPr lang="en-US" sz="11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onsolas" pitchFamily="49" charset="0"/>
              </a:rPr>
              <a:t>“When Doves Cry” by Prince 1984 </a:t>
            </a:r>
            <a:endParaRPr lang="en-US" sz="3200" dirty="0">
              <a:latin typeface="Consolas" pitchFamily="49" charset="0"/>
            </a:endParaRPr>
          </a:p>
        </p:txBody>
      </p:sp>
    </p:spTree>
  </p:cSld>
  <p:clrMapOvr>
    <a:masterClrMapping/>
  </p:clrMapOvr>
  <p:transition spd="slow" advTm="30000">
    <p:split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latin typeface="Consolas" pitchFamily="49" charset="0"/>
              </a:rPr>
              <a:t>“Lean On Me” by: Club Nouveau</a:t>
            </a:r>
            <a:br>
              <a:rPr lang="en-US" sz="3600" dirty="0" smtClean="0">
                <a:latin typeface="Consolas" pitchFamily="49" charset="0"/>
              </a:rPr>
            </a:br>
            <a:r>
              <a:rPr lang="en-US" sz="3600" dirty="0" smtClean="0">
                <a:latin typeface="Consolas" pitchFamily="49" charset="0"/>
              </a:rPr>
              <a:t>1987</a:t>
            </a:r>
            <a:endParaRPr lang="en-US" sz="3600" dirty="0">
              <a:latin typeface="Consolas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5029200"/>
          </a:xfrm>
        </p:spPr>
        <p:txBody>
          <a:bodyPr numCol="4">
            <a:noAutofit/>
          </a:bodyPr>
          <a:lstStyle/>
          <a:p>
            <a:pPr>
              <a:buNone/>
            </a:pPr>
            <a:r>
              <a:rPr lang="en-US" sz="1200" dirty="0" smtClean="0">
                <a:latin typeface="Consolas" pitchFamily="49" charset="0"/>
              </a:rPr>
              <a:t>	Sometimes in our lives we all have pain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all have sorrow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But if we are wise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know that there's always tomorrow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/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Lean on me when you're not strong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And I'll be your friend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I'll help you carry on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For it won't be long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'Till I'm </a:t>
            </a:r>
            <a:r>
              <a:rPr lang="en-US" sz="1200" dirty="0" err="1" smtClean="0">
                <a:latin typeface="Consolas" pitchFamily="49" charset="0"/>
              </a:rPr>
              <a:t>gonna</a:t>
            </a:r>
            <a:r>
              <a:rPr lang="en-US" sz="1200" dirty="0" smtClean="0">
                <a:latin typeface="Consolas" pitchFamily="49" charset="0"/>
              </a:rPr>
              <a:t> need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Somebody to lean on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/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Please swallow your pride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If I have things you need to borrow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For no one can fill those of your needs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That you won't let show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/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Lean on me when you're not strong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And I'll be your friend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I'll help you carry on (lean on me)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For it won't be long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'Till I'm </a:t>
            </a:r>
            <a:r>
              <a:rPr lang="en-US" sz="1200" dirty="0" err="1" smtClean="0">
                <a:latin typeface="Consolas" pitchFamily="49" charset="0"/>
              </a:rPr>
              <a:t>gonna</a:t>
            </a:r>
            <a:r>
              <a:rPr lang="en-US" sz="1200" dirty="0" smtClean="0">
                <a:latin typeface="Consolas" pitchFamily="49" charset="0"/>
              </a:rPr>
              <a:t> need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Somebody to lean on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/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Just call on me brother when you need a hand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all need somebody to lean on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I just might have a problem that you'd understand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all need somebody to lean on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/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Lean on me when you're not strong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And I'll be your friend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I'll help you carry on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For it won't be long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'Till I'm </a:t>
            </a:r>
            <a:r>
              <a:rPr lang="en-US" sz="1200" dirty="0" err="1" smtClean="0">
                <a:latin typeface="Consolas" pitchFamily="49" charset="0"/>
              </a:rPr>
              <a:t>gonna</a:t>
            </a:r>
            <a:r>
              <a:rPr lang="en-US" sz="1200" dirty="0" smtClean="0">
                <a:latin typeface="Consolas" pitchFamily="49" charset="0"/>
              </a:rPr>
              <a:t> need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Somebody to lean on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/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be </a:t>
            </a:r>
            <a:r>
              <a:rPr lang="en-US" sz="1200" dirty="0" err="1" smtClean="0">
                <a:latin typeface="Consolas" pitchFamily="49" charset="0"/>
              </a:rPr>
              <a:t>jammin</a:t>
            </a:r>
            <a:r>
              <a:rPr lang="en-US" sz="1200" dirty="0" smtClean="0">
                <a:latin typeface="Consolas" pitchFamily="49" charset="0"/>
              </a:rPr>
              <a:t>'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be </a:t>
            </a:r>
            <a:r>
              <a:rPr lang="en-US" sz="1200" dirty="0" err="1" smtClean="0">
                <a:latin typeface="Consolas" pitchFamily="49" charset="0"/>
              </a:rPr>
              <a:t>jammin</a:t>
            </a:r>
            <a:r>
              <a:rPr lang="en-US" sz="1200" dirty="0" smtClean="0">
                <a:latin typeface="Consolas" pitchFamily="49" charset="0"/>
              </a:rPr>
              <a:t>' hey yeah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be </a:t>
            </a:r>
            <a:r>
              <a:rPr lang="en-US" sz="1200" dirty="0" err="1" smtClean="0">
                <a:latin typeface="Consolas" pitchFamily="49" charset="0"/>
              </a:rPr>
              <a:t>jammin</a:t>
            </a:r>
            <a:r>
              <a:rPr lang="en-US" sz="1200" dirty="0" smtClean="0">
                <a:latin typeface="Consolas" pitchFamily="49" charset="0"/>
              </a:rPr>
              <a:t>'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/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be </a:t>
            </a:r>
            <a:r>
              <a:rPr lang="en-US" sz="1200" dirty="0" err="1" smtClean="0">
                <a:latin typeface="Consolas" pitchFamily="49" charset="0"/>
              </a:rPr>
              <a:t>jammin</a:t>
            </a:r>
            <a:r>
              <a:rPr lang="en-US" sz="1200" dirty="0" smtClean="0">
                <a:latin typeface="Consolas" pitchFamily="49" charset="0"/>
              </a:rPr>
              <a:t>'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be </a:t>
            </a:r>
            <a:r>
              <a:rPr lang="en-US" sz="1200" dirty="0" err="1" smtClean="0">
                <a:latin typeface="Consolas" pitchFamily="49" charset="0"/>
              </a:rPr>
              <a:t>jammin</a:t>
            </a:r>
            <a:r>
              <a:rPr lang="en-US" sz="1200" dirty="0" smtClean="0">
                <a:latin typeface="Consolas" pitchFamily="49" charset="0"/>
              </a:rPr>
              <a:t>' man hey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We be </a:t>
            </a:r>
            <a:r>
              <a:rPr lang="en-US" sz="1200" dirty="0" err="1" smtClean="0">
                <a:latin typeface="Consolas" pitchFamily="49" charset="0"/>
              </a:rPr>
              <a:t>jammin</a:t>
            </a:r>
            <a:r>
              <a:rPr lang="en-US" sz="1200" dirty="0" smtClean="0">
                <a:latin typeface="Consolas" pitchFamily="49" charset="0"/>
              </a:rPr>
              <a:t>'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/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Just call on me (when you need a friend)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Call on me (oh baby now)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Call on me (when you need a friend)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Call on me (oh baby now)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/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Call on me (when you need a friend)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Call on me (oh baby now)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Call on me (when you need a friend)</a:t>
            </a:r>
            <a:br>
              <a:rPr lang="en-US" sz="1200" dirty="0" smtClean="0">
                <a:latin typeface="Consolas" pitchFamily="49" charset="0"/>
              </a:rPr>
            </a:br>
            <a:r>
              <a:rPr lang="en-US" sz="1200" dirty="0" smtClean="0">
                <a:latin typeface="Consolas" pitchFamily="49" charset="0"/>
              </a:rPr>
              <a:t>Call on me (oh baby now)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</p:txBody>
      </p:sp>
    </p:spTree>
  </p:cSld>
  <p:clrMapOvr>
    <a:masterClrMapping/>
  </p:clrMapOvr>
  <p:transition spd="slow" advTm="30000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1983: Lebanon attack killed 241 Marines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1983: Lebanon attack killed 241 Marines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228600"/>
            <a:ext cx="84582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28575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obo Std" pitchFamily="34" charset="0"/>
              </a:rPr>
              <a:t>Fifty-two American hostages held in Iran since November 1979 are released in 1981.</a:t>
            </a:r>
            <a:endParaRPr lang="en-US" sz="4400" b="1" cap="none" spc="0" dirty="0">
              <a:ln w="28575">
                <a:solidFill>
                  <a:srgbClr val="FF0000"/>
                </a:solidFill>
                <a:prstDash val="solid"/>
                <a:miter lim="800000"/>
              </a:ln>
              <a:solidFill>
                <a:srgbClr val="0000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obo Std" pitchFamily="34" charset="0"/>
            </a:endParaRPr>
          </a:p>
        </p:txBody>
      </p:sp>
      <p:pic>
        <p:nvPicPr>
          <p:cNvPr id="17412" name="Picture 4" descr="http://www.wku.edu/Library/onlinexh/sanders/cartoons/world/iran_host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" y="2971800"/>
            <a:ext cx="7955280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381000"/>
            <a:ext cx="8763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Hobo Std" pitchFamily="34" charset="0"/>
              </a:rPr>
              <a:t>August 13, 1981</a:t>
            </a: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Hobo Std" pitchFamily="34" charset="0"/>
              </a:rPr>
              <a:t>Reagan signs the tax cut into law. 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Hobo Std" pitchFamily="34" charset="0"/>
            </a:endParaRPr>
          </a:p>
        </p:txBody>
      </p:sp>
      <p:pic>
        <p:nvPicPr>
          <p:cNvPr id="16386" name="Picture 2" descr="http://www.reagan.utexas.edu/archives/photographs/large/C37895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0"/>
            <a:ext cx="8153400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6106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Hobo Std" pitchFamily="34" charset="0"/>
              </a:rPr>
              <a:t>April 20, 1983</a:t>
            </a:r>
          </a:p>
          <a:p>
            <a:pPr algn="ctr"/>
            <a:r>
              <a:rPr lang="en-US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Hobo Std" pitchFamily="34" charset="0"/>
              </a:rPr>
              <a:t>President Reagan signs the Social Security Reform Bill into law.</a:t>
            </a:r>
            <a:endParaRPr lang="en-US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Hobo Std" pitchFamily="34" charset="0"/>
            </a:endParaRPr>
          </a:p>
        </p:txBody>
      </p:sp>
      <p:pic>
        <p:nvPicPr>
          <p:cNvPr id="15362" name="Picture 2" descr="http://www.sanfranciscosentinel.com/wp-content/uploads/2009/04/social-security-reform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09800"/>
            <a:ext cx="4800600" cy="36576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5364" name="Picture 4" descr="http://www.kyklosproductions.com/images/articles/bush_s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9278" y="2781300"/>
            <a:ext cx="3774722" cy="40767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 advTm="20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762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atin typeface="Hobo Std" pitchFamily="34" charset="0"/>
              </a:rPr>
              <a:t>November 6, 1984</a:t>
            </a:r>
          </a:p>
          <a:p>
            <a:pPr algn="ctr"/>
            <a:r>
              <a:rPr lang="en-US" sz="3600" dirty="0" smtClean="0">
                <a:latin typeface="Hobo Std" pitchFamily="34" charset="0"/>
              </a:rPr>
              <a:t>Reagan is reelected President, defeating Democratic candidate Walter Mondale. </a:t>
            </a:r>
            <a:endParaRPr lang="en-US" sz="3600" dirty="0">
              <a:latin typeface="Hobo Std" pitchFamily="34" charset="0"/>
            </a:endParaRPr>
          </a:p>
        </p:txBody>
      </p:sp>
      <p:pic>
        <p:nvPicPr>
          <p:cNvPr id="14340" name="Picture 4" descr="http://themoderatevoice.com/wordpress-engine/files/2008-october/voting_booth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2514600"/>
            <a:ext cx="3200400" cy="3933825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4342" name="Picture 6" descr="http://politicalbetting.com/upload/2008/11/voting-symbol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286000"/>
            <a:ext cx="4876800" cy="42672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5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6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6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galafilm.com/1812/e/catalogues/sketches/sketches_lrg/149-Embar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048000"/>
            <a:ext cx="5715000" cy="3810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Rectangle 2"/>
          <p:cNvSpPr/>
          <p:nvPr/>
        </p:nvSpPr>
        <p:spPr>
          <a:xfrm>
            <a:off x="304800" y="228600"/>
            <a:ext cx="84582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Hobo Std" pitchFamily="34" charset="0"/>
              </a:rPr>
              <a:t>May 1, 1985</a:t>
            </a:r>
          </a:p>
          <a:p>
            <a:pPr algn="ctr"/>
            <a:r>
              <a:rPr lang="en-US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Hobo Std" pitchFamily="34" charset="0"/>
              </a:rPr>
              <a:t>The Reagan administration announces trade embargo against Nicaragua. 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Hobo Std" pitchFamily="34" charset="0"/>
            </a:endParaRPr>
          </a:p>
        </p:txBody>
      </p:sp>
    </p:spTree>
  </p:cSld>
  <p:clrMapOvr>
    <a:masterClrMapping/>
  </p:clrMapOvr>
  <p:transition spd="slow" advTm="2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4582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obo Std" pitchFamily="34" charset="0"/>
              </a:rPr>
              <a:t>February 3-4, 1987</a:t>
            </a:r>
          </a:p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obo Std" pitchFamily="34" charset="0"/>
              </a:rPr>
              <a:t>Congress overrides Reagan's veto of the Water Quality Control Act.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obo Std" pitchFamily="34" charset="0"/>
            </a:endParaRPr>
          </a:p>
        </p:txBody>
      </p:sp>
      <p:pic>
        <p:nvPicPr>
          <p:cNvPr id="12290" name="Picture 2" descr="http://www-veto2009.imag.fr/logos/veto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174760"/>
            <a:ext cx="8382000" cy="46832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800"/>
                            </p:stCondLst>
                            <p:childTnLst>
                              <p:par>
                                <p:cTn id="1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lfbachrach.com/Bu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514600"/>
            <a:ext cx="2809875" cy="393382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0964" name="Picture 4" descr="http://bushlibrary.tamu.edu/image.php?id=2528&amp;filename=HS02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2809875" cy="39338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Rectangle 3"/>
          <p:cNvSpPr/>
          <p:nvPr/>
        </p:nvSpPr>
        <p:spPr>
          <a:xfrm rot="20393348">
            <a:off x="3043941" y="951518"/>
            <a:ext cx="5791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obo Std" pitchFamily="34" charset="0"/>
              </a:rPr>
              <a:t>President</a:t>
            </a:r>
            <a:endParaRPr lang="en-US" sz="8000" dirty="0">
              <a:latin typeface="Hobo Std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3886200"/>
            <a:ext cx="526458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obo Std" pitchFamily="34" charset="0"/>
              </a:rPr>
              <a:t>Bush</a:t>
            </a:r>
            <a:endParaRPr lang="en-US" sz="16600" dirty="0">
              <a:latin typeface="Hobo Std" pitchFamily="34" charset="0"/>
            </a:endParaRPr>
          </a:p>
        </p:txBody>
      </p:sp>
    </p:spTree>
  </p:cSld>
  <p:clrMapOvr>
    <a:masterClrMapping/>
  </p:clrMapOvr>
  <p:transition spd="slow" advTm="20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</TotalTime>
  <Words>453</Words>
  <Application>Microsoft Office PowerPoint</Application>
  <PresentationFormat>On-screen Show (4:3)</PresentationFormat>
  <Paragraphs>65</Paragraphs>
  <Slides>28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   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“Man in the Mirror”</vt:lpstr>
      <vt:lpstr>“When Doves Cry”</vt:lpstr>
      <vt:lpstr>“Lean on Me”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“Man in the Mirror” by Michael  Jackson 1983</vt:lpstr>
      <vt:lpstr>“Man in the Mirror” by Michael  Jackson 1983</vt:lpstr>
      <vt:lpstr>“When Doves Cry” by Prince 1984 </vt:lpstr>
      <vt:lpstr>“Lean On Me” by: Club Nouveau 1987</vt:lpstr>
    </vt:vector>
  </TitlesOfParts>
  <Company>dcss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Leave me alone man in the mirror smooth criminal</dc:title>
  <dc:creator>Test Apps1</dc:creator>
  <cp:lastModifiedBy>Owner</cp:lastModifiedBy>
  <cp:revision>90</cp:revision>
  <dcterms:created xsi:type="dcterms:W3CDTF">2010-11-08T19:08:45Z</dcterms:created>
  <dcterms:modified xsi:type="dcterms:W3CDTF">2010-11-18T22:55:31Z</dcterms:modified>
</cp:coreProperties>
</file>